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9" r:id="rId3"/>
    <p:sldId id="266" r:id="rId4"/>
    <p:sldId id="260" r:id="rId5"/>
    <p:sldId id="267" r:id="rId6"/>
    <p:sldId id="263" r:id="rId7"/>
    <p:sldId id="268" r:id="rId8"/>
    <p:sldId id="265" r:id="rId9"/>
    <p:sldId id="269" r:id="rId10"/>
    <p:sldId id="262" r:id="rId11"/>
    <p:sldId id="270" r:id="rId12"/>
    <p:sldId id="264" r:id="rId13"/>
    <p:sldId id="271" r:id="rId14"/>
    <p:sldId id="272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AA4A1-E82C-42AE-9335-7B29FF22BCC4}" type="datetimeFigureOut">
              <a:rPr lang="ru-RU" smtClean="0"/>
              <a:pPr/>
              <a:t>пт 29.05.20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FC6B-33C4-4B0F-BADA-CF52AF386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AA4A1-E82C-42AE-9335-7B29FF22BCC4}" type="datetimeFigureOut">
              <a:rPr lang="ru-RU" smtClean="0"/>
              <a:pPr/>
              <a:t>пт 29.05.20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FC6B-33C4-4B0F-BADA-CF52AF386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AA4A1-E82C-42AE-9335-7B29FF22BCC4}" type="datetimeFigureOut">
              <a:rPr lang="ru-RU" smtClean="0"/>
              <a:pPr/>
              <a:t>пт 29.05.20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FC6B-33C4-4B0F-BADA-CF52AF386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AA4A1-E82C-42AE-9335-7B29FF22BCC4}" type="datetimeFigureOut">
              <a:rPr lang="ru-RU" smtClean="0"/>
              <a:pPr/>
              <a:t>пт 29.05.20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FC6B-33C4-4B0F-BADA-CF52AF386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AA4A1-E82C-42AE-9335-7B29FF22BCC4}" type="datetimeFigureOut">
              <a:rPr lang="ru-RU" smtClean="0"/>
              <a:pPr/>
              <a:t>пт 29.05.20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FC6B-33C4-4B0F-BADA-CF52AF386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AA4A1-E82C-42AE-9335-7B29FF22BCC4}" type="datetimeFigureOut">
              <a:rPr lang="ru-RU" smtClean="0"/>
              <a:pPr/>
              <a:t>пт 29.05.20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FC6B-33C4-4B0F-BADA-CF52AF386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AA4A1-E82C-42AE-9335-7B29FF22BCC4}" type="datetimeFigureOut">
              <a:rPr lang="ru-RU" smtClean="0"/>
              <a:pPr/>
              <a:t>пт 29.05.20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FC6B-33C4-4B0F-BADA-CF52AF386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AA4A1-E82C-42AE-9335-7B29FF22BCC4}" type="datetimeFigureOut">
              <a:rPr lang="ru-RU" smtClean="0"/>
              <a:pPr/>
              <a:t>пт 29.05.20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FC6B-33C4-4B0F-BADA-CF52AF386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AA4A1-E82C-42AE-9335-7B29FF22BCC4}" type="datetimeFigureOut">
              <a:rPr lang="ru-RU" smtClean="0"/>
              <a:pPr/>
              <a:t>пт 29.05.20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FC6B-33C4-4B0F-BADA-CF52AF386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AA4A1-E82C-42AE-9335-7B29FF22BCC4}" type="datetimeFigureOut">
              <a:rPr lang="ru-RU" smtClean="0"/>
              <a:pPr/>
              <a:t>пт 29.05.20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FC6B-33C4-4B0F-BADA-CF52AF386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AA4A1-E82C-42AE-9335-7B29FF22BCC4}" type="datetimeFigureOut">
              <a:rPr lang="ru-RU" smtClean="0"/>
              <a:pPr/>
              <a:t>пт 29.05.20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FC6B-33C4-4B0F-BADA-CF52AF386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44AA4A1-E82C-42AE-9335-7B29FF22BCC4}" type="datetimeFigureOut">
              <a:rPr lang="ru-RU" smtClean="0"/>
              <a:pPr/>
              <a:t>пт 29.05.20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ADDFC6B-33C4-4B0F-BADA-CF52AF386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L:\&#1085;&#1072;%20&#1089;&#1072;&#1081;&#1090;&#1099;\&#1085;&#1077;%20&#1086;&#1087;&#1091;&#1073;&#1083;&#1080;&#1082;&#1086;&#1074;&#1072;&#1085;&#1085;&#1099;&#1077;\&#1087;&#1086;&#1083;&#1077;%20&#1095;&#1091;&#1076;&#1077;&#1089;%20&#1074;%20&#1084;&#1080;&#1088;&#1077;%20&#1078;&#1080;&#1074;&#1086;&#1090;&#1085;&#1099;&#1093;\pole%20tema%20nov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11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fi-forex.org/system/news/ulitka.PNG" TargetMode="External"/><Relationship Id="rId3" Type="http://schemas.openxmlformats.org/officeDocument/2006/relationships/hyperlink" Target="http://clubhorse.narod.ru/images/image003.jpg" TargetMode="External"/><Relationship Id="rId7" Type="http://schemas.openxmlformats.org/officeDocument/2006/relationships/hyperlink" Target="http://static.zebra.lt/files/201112/SplpICxC.jpg" TargetMode="External"/><Relationship Id="rId12" Type="http://schemas.openxmlformats.org/officeDocument/2006/relationships/hyperlink" Target="https://eee.fm/artist/2644918-peredacha_pole_chudes/" TargetMode="External"/><Relationship Id="rId2" Type="http://schemas.openxmlformats.org/officeDocument/2006/relationships/hyperlink" Target="http://www.zveri911.ru/img/kiti/kiti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arwin.museum.ru/expos/livenature/images/krot_b.jpg" TargetMode="External"/><Relationship Id="rId11" Type="http://schemas.openxmlformats.org/officeDocument/2006/relationships/hyperlink" Target="http://childrenstorytales.com/wp-content/uploads/2011/02/wormgrunt_mole_800.jpg%20&#1082;&#1088;&#1086;&#1090;1" TargetMode="External"/><Relationship Id="rId5" Type="http://schemas.openxmlformats.org/officeDocument/2006/relationships/hyperlink" Target="http://festival.1september.ru/articles/608246/presentation/19.jpg" TargetMode="External"/><Relationship Id="rId10" Type="http://schemas.openxmlformats.org/officeDocument/2006/relationships/hyperlink" Target="http://puzzle-stroika.ru/wp-content/uploads/2011/03/%D0%95%D0%BD%D0%BE%D1%82.jpg" TargetMode="External"/><Relationship Id="rId4" Type="http://schemas.openxmlformats.org/officeDocument/2006/relationships/hyperlink" Target="http://www.ratclub.spb.ru/porod/p2.jpg" TargetMode="External"/><Relationship Id="rId9" Type="http://schemas.openxmlformats.org/officeDocument/2006/relationships/hyperlink" Target="http://crosti.ru/patterns/00/01/5f/3d5c016e41/%D0%95%D0%BD%D0%BE%D1%82-2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7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7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5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kiti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191902"/>
            <a:ext cx="3143240" cy="2666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0_12365_c2288582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57950" y="214290"/>
            <a:ext cx="2500298" cy="2039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857224" y="1428736"/>
            <a:ext cx="6786610" cy="314166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Поле Чудес</a:t>
            </a:r>
            <a:endParaRPr lang="ru-RU" sz="3600" kern="10" spc="0" dirty="0">
              <a:ln w="9525">
                <a:solidFill>
                  <a:srgbClr val="7030A0"/>
                </a:solidFill>
                <a:round/>
                <a:headEnd/>
                <a:tailEnd/>
              </a:ln>
              <a:solidFill>
                <a:srgbClr val="E36C0A"/>
              </a:solidFill>
              <a:effectLst/>
              <a:latin typeface="Comic Sans MS" pitchFamily="66" charset="0"/>
            </a:endParaRPr>
          </a:p>
          <a:p>
            <a:pPr algn="ctr" rtl="0"/>
            <a:r>
              <a:rPr lang="ru-RU" sz="3600" kern="10" spc="0" dirty="0">
                <a:ln w="9525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 мире животных</a:t>
            </a:r>
            <a:endParaRPr lang="ru-RU" sz="3600" kern="10" spc="0" dirty="0"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Arial Black"/>
            </a:endParaRPr>
          </a:p>
        </p:txBody>
      </p:sp>
      <p:pic>
        <p:nvPicPr>
          <p:cNvPr id="8" name="pole tema n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14284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А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4284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К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5286380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У</a:t>
            </a: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2428860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Щ</a:t>
            </a: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1857356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Г</a:t>
            </a: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714348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Б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1285852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В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2428860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Д</a:t>
            </a: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300036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Е</a:t>
            </a: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3571868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Ё</a:t>
            </a: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4143372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Ж</a:t>
            </a: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4714876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З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5286380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И</a:t>
            </a: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585788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Й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714348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/>
              <a:t>Л</a:t>
            </a: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1285852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М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1857356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Н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2428860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О</a:t>
            </a: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300036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П</a:t>
            </a:r>
          </a:p>
        </p:txBody>
      </p:sp>
      <p:sp>
        <p:nvSpPr>
          <p:cNvPr id="10289" name="Rectangle 49"/>
          <p:cNvSpPr>
            <a:spLocks noChangeArrowheads="1"/>
          </p:cNvSpPr>
          <p:nvPr/>
        </p:nvSpPr>
        <p:spPr bwMode="auto">
          <a:xfrm>
            <a:off x="3571868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Р</a:t>
            </a:r>
          </a:p>
        </p:txBody>
      </p:sp>
      <p:sp>
        <p:nvSpPr>
          <p:cNvPr id="10290" name="Rectangle 50"/>
          <p:cNvSpPr>
            <a:spLocks noChangeArrowheads="1"/>
          </p:cNvSpPr>
          <p:nvPr/>
        </p:nvSpPr>
        <p:spPr bwMode="auto">
          <a:xfrm>
            <a:off x="4143372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С</a:t>
            </a:r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4714876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Т</a:t>
            </a: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585788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Ф</a:t>
            </a:r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14284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Х</a:t>
            </a: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714348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Ц</a:t>
            </a: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1285852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Ч</a:t>
            </a:r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1857356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Ш</a:t>
            </a:r>
          </a:p>
        </p:txBody>
      </p:sp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300036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Ъ</a:t>
            </a:r>
          </a:p>
        </p:txBody>
      </p:sp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3571868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Ы</a:t>
            </a:r>
          </a:p>
        </p:txBody>
      </p:sp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4143372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Ь</a:t>
            </a:r>
          </a:p>
        </p:txBody>
      </p:sp>
      <p:sp>
        <p:nvSpPr>
          <p:cNvPr id="10300" name="Rectangle 60"/>
          <p:cNvSpPr>
            <a:spLocks noChangeArrowheads="1"/>
          </p:cNvSpPr>
          <p:nvPr/>
        </p:nvSpPr>
        <p:spPr bwMode="auto">
          <a:xfrm>
            <a:off x="4714876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Э</a:t>
            </a:r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5286380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Ю</a:t>
            </a:r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585788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Я</a:t>
            </a:r>
          </a:p>
        </p:txBody>
      </p:sp>
      <p:sp>
        <p:nvSpPr>
          <p:cNvPr id="41" name="Овал 40"/>
          <p:cNvSpPr/>
          <p:nvPr/>
        </p:nvSpPr>
        <p:spPr>
          <a:xfrm>
            <a:off x="214282" y="214290"/>
            <a:ext cx="1571636" cy="5715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Финал</a:t>
            </a: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2500298" y="500042"/>
          <a:ext cx="6096000" cy="109728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У</a:t>
                      </a:r>
                      <a:endParaRPr lang="ru-RU" sz="6600" dirty="0">
                        <a:solidFill>
                          <a:srgbClr val="99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Л</a:t>
                      </a:r>
                      <a:endParaRPr lang="ru-RU" sz="6600" dirty="0">
                        <a:solidFill>
                          <a:srgbClr val="99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</a:t>
                      </a:r>
                      <a:endParaRPr lang="ru-RU" sz="6600" dirty="0">
                        <a:solidFill>
                          <a:srgbClr val="99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Т</a:t>
                      </a:r>
                      <a:endParaRPr lang="ru-RU" sz="6600" dirty="0">
                        <a:ln w="1905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</a:t>
                      </a:r>
                      <a:endParaRPr lang="ru-RU" dirty="0">
                        <a:solidFill>
                          <a:srgbClr val="99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99FF99"/>
                          </a:solidFill>
                        </a:rPr>
                        <a:t>АА</a:t>
                      </a: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А</a:t>
                      </a:r>
                      <a:endParaRPr lang="ru-RU" sz="6600" dirty="0">
                        <a:solidFill>
                          <a:srgbClr val="99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2500298" y="500042"/>
            <a:ext cx="985838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643570" y="500042"/>
            <a:ext cx="985838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6715140" y="500042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715272" y="500042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572000" y="500042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571868" y="500042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42910" y="2071678"/>
            <a:ext cx="7786742" cy="221457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b="1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У этого животного, как это ни странно, насчитывается около</a:t>
            </a:r>
          </a:p>
          <a:p>
            <a:pPr algn="just"/>
            <a:r>
              <a:rPr lang="ru-RU" sz="3600" b="1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 25 000 зубов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66FF66"/>
              </a:solidFill>
            </a:endParaRPr>
          </a:p>
        </p:txBody>
      </p:sp>
      <p:sp>
        <p:nvSpPr>
          <p:cNvPr id="50" name="Стрелка вправо с вырезом 49">
            <a:hlinkClick r:id="rId7" action="ppaction://hlinksldjump"/>
          </p:cNvPr>
          <p:cNvSpPr/>
          <p:nvPr/>
        </p:nvSpPr>
        <p:spPr>
          <a:xfrm>
            <a:off x="8072462" y="6286520"/>
            <a:ext cx="642942" cy="341756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0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1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0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0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0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0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0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0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0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0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0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9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0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0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1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0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2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0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6"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70" grpId="0" animBg="1"/>
      <p:bldP spid="44" grpId="0" animBg="1"/>
      <p:bldP spid="48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улитка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590550"/>
            <a:ext cx="8572500" cy="567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14284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А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4284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К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5286380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У</a:t>
            </a: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2428860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Щ</a:t>
            </a: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1857356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Г</a:t>
            </a: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714348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Б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1285852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В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2428860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Д</a:t>
            </a: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300036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Е</a:t>
            </a: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3571868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Ё</a:t>
            </a: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4143372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Ж</a:t>
            </a: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4714876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З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5286380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И</a:t>
            </a: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585788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Й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714348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/>
              <a:t>Л</a:t>
            </a: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1285852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М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1857356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Н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2428860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О</a:t>
            </a: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300036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П</a:t>
            </a:r>
          </a:p>
        </p:txBody>
      </p:sp>
      <p:sp>
        <p:nvSpPr>
          <p:cNvPr id="10289" name="Rectangle 49"/>
          <p:cNvSpPr>
            <a:spLocks noChangeArrowheads="1"/>
          </p:cNvSpPr>
          <p:nvPr/>
        </p:nvSpPr>
        <p:spPr bwMode="auto">
          <a:xfrm>
            <a:off x="3571868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Р</a:t>
            </a:r>
          </a:p>
        </p:txBody>
      </p:sp>
      <p:sp>
        <p:nvSpPr>
          <p:cNvPr id="10290" name="Rectangle 50"/>
          <p:cNvSpPr>
            <a:spLocks noChangeArrowheads="1"/>
          </p:cNvSpPr>
          <p:nvPr/>
        </p:nvSpPr>
        <p:spPr bwMode="auto">
          <a:xfrm>
            <a:off x="4143372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С</a:t>
            </a:r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4714876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Т</a:t>
            </a: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585788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Ф</a:t>
            </a:r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14284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Х</a:t>
            </a: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714348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Ц</a:t>
            </a: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1285852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Ч</a:t>
            </a:r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1857356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Ш</a:t>
            </a:r>
          </a:p>
        </p:txBody>
      </p:sp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300036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Ъ</a:t>
            </a:r>
          </a:p>
        </p:txBody>
      </p:sp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3571868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Ы</a:t>
            </a:r>
          </a:p>
        </p:txBody>
      </p:sp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4143372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Ь</a:t>
            </a:r>
          </a:p>
        </p:txBody>
      </p:sp>
      <p:sp>
        <p:nvSpPr>
          <p:cNvPr id="10300" name="Rectangle 60"/>
          <p:cNvSpPr>
            <a:spLocks noChangeArrowheads="1"/>
          </p:cNvSpPr>
          <p:nvPr/>
        </p:nvSpPr>
        <p:spPr bwMode="auto">
          <a:xfrm>
            <a:off x="4714876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Э</a:t>
            </a:r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5286380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Ю</a:t>
            </a:r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585788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Я</a:t>
            </a:r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4857752" y="571480"/>
          <a:ext cx="381001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Е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</a:t>
                      </a:r>
                      <a:endParaRPr lang="ru-RU" dirty="0">
                        <a:ln w="1905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Т</a:t>
                      </a:r>
                      <a:endParaRPr lang="ru-RU" dirty="0">
                        <a:ln w="1905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" name="Прямоугольник 69"/>
          <p:cNvSpPr/>
          <p:nvPr/>
        </p:nvSpPr>
        <p:spPr>
          <a:xfrm>
            <a:off x="4857752" y="571480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786710" y="571480"/>
            <a:ext cx="985838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857884" y="571480"/>
            <a:ext cx="985838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858016" y="571480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14282" y="214290"/>
            <a:ext cx="2500330" cy="8572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solidFill>
                  <a:schemeClr val="tx1"/>
                </a:solidFill>
                <a:latin typeface="Comic Sans MS" pitchFamily="66" charset="0"/>
              </a:rPr>
              <a:t>Суперигра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71472" y="1928802"/>
            <a:ext cx="8215370" cy="27146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altLang="ru-RU" sz="32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Хищный всеядный зверёк с густым, коричневато-серым мехом. Следы напоминают отпечаток человеческой ладони. Пищу перед едой любит «полоскать» в воде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66FF66"/>
              </a:solidFill>
            </a:endParaRPr>
          </a:p>
        </p:txBody>
      </p:sp>
      <p:sp>
        <p:nvSpPr>
          <p:cNvPr id="44" name="Стрелка вправо с вырезом 43">
            <a:hlinkClick r:id="rId8" action="ppaction://hlinksldjump"/>
          </p:cNvPr>
          <p:cNvSpPr/>
          <p:nvPr/>
        </p:nvSpPr>
        <p:spPr>
          <a:xfrm>
            <a:off x="8001024" y="6143644"/>
            <a:ext cx="785818" cy="41319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У_тебя_здорово_получилось_Те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0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0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0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0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2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0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0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0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0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0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8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0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0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0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10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1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43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2"/>
                  </p:tgtEl>
                </p:cond>
              </p:nextCondLst>
            </p:seq>
          </p:childTnLst>
        </p:cTn>
      </p:par>
    </p:tnLst>
    <p:bldLst>
      <p:bldP spid="70" grpId="0" animBg="1"/>
      <p:bldP spid="46" grpId="0" animBg="1"/>
      <p:bldP spid="47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енот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500042"/>
            <a:ext cx="8679718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J:\Енот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571480"/>
            <a:ext cx="8014512" cy="58579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714348" y="727074"/>
            <a:ext cx="7786741" cy="327343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>
                <a:ln w="127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Поздравляем!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AD47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AD47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880"/>
                            </p:stCondLst>
                            <p:childTnLst>
                              <p:par>
                                <p:cTn id="10" presetID="27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880"/>
                            </p:stCondLst>
                            <p:childTnLst>
                              <p:par>
                                <p:cTn id="16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2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31B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31B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428604"/>
            <a:ext cx="4572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</a:rPr>
              <a:t>Интернет-ресурсы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64318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00174"/>
            <a:ext cx="8572560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u="sng" dirty="0">
                <a:hlinkClick r:id="rId2"/>
              </a:rPr>
              <a:t>http://www.zveri911.ru/img/kiti/kiti5.jpg</a:t>
            </a:r>
            <a:r>
              <a:rPr lang="ru-RU" dirty="0"/>
              <a:t> - кит</a:t>
            </a:r>
          </a:p>
          <a:p>
            <a:r>
              <a:rPr lang="ru-RU" u="sng" dirty="0">
                <a:hlinkClick r:id="rId3"/>
              </a:rPr>
              <a:t>http://clubhorse.narod.ru/images/image003.jpg</a:t>
            </a:r>
            <a:r>
              <a:rPr lang="ru-RU" dirty="0">
                <a:solidFill>
                  <a:schemeClr val="tx1"/>
                </a:solidFill>
              </a:rPr>
              <a:t>- зебра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u="sng" dirty="0">
                <a:hlinkClick r:id="rId4"/>
              </a:rPr>
              <a:t>http://www.ratclub.spb.ru/porod/p2.jpg</a:t>
            </a:r>
            <a:r>
              <a:rPr lang="ru-RU" dirty="0"/>
              <a:t> - крыса</a:t>
            </a:r>
          </a:p>
          <a:p>
            <a:r>
              <a:rPr lang="ru-RU" u="sng" dirty="0">
                <a:hlinkClick r:id="rId5"/>
              </a:rPr>
              <a:t>http://festival.1september.ru/articles/608246/presentation/19.jpg</a:t>
            </a:r>
            <a:r>
              <a:rPr lang="ru-RU" dirty="0"/>
              <a:t> - колибри </a:t>
            </a:r>
            <a:r>
              <a:rPr lang="ru-RU" u="sng" dirty="0">
                <a:hlinkClick r:id="rId6"/>
              </a:rPr>
              <a:t>http://www.darwin.museum.ru/expos/livenature/images/krot_b.jpg</a:t>
            </a:r>
            <a:r>
              <a:rPr lang="ru-RU" dirty="0"/>
              <a:t> - крот</a:t>
            </a:r>
          </a:p>
          <a:p>
            <a:r>
              <a:rPr lang="ru-RU" u="sng" dirty="0">
                <a:hlinkClick r:id="rId7"/>
              </a:rPr>
              <a:t>http://static.zebra.lt/files/201112/SplpICxC.jpg</a:t>
            </a:r>
            <a:r>
              <a:rPr lang="ru-RU" dirty="0"/>
              <a:t>  -  бобр</a:t>
            </a:r>
          </a:p>
          <a:p>
            <a:r>
              <a:rPr lang="ru-RU" u="sng" dirty="0">
                <a:hlinkClick r:id="rId8"/>
              </a:rPr>
              <a:t>http://www.profi-forex.org/system/news/ulitka.PNG</a:t>
            </a:r>
            <a:r>
              <a:rPr lang="ru-RU" dirty="0"/>
              <a:t>  - улитка</a:t>
            </a:r>
          </a:p>
          <a:p>
            <a:r>
              <a:rPr lang="ru-RU" u="sng" dirty="0">
                <a:hlinkClick r:id="rId9"/>
              </a:rPr>
              <a:t>http://crosti.ru/patterns/00/01/5f/3d5c016e41/%D0%95%D0%BD%D0%BE%D1%82-2.jpg</a:t>
            </a:r>
            <a:r>
              <a:rPr lang="ru-RU" u="sng" dirty="0"/>
              <a:t> </a:t>
            </a:r>
            <a:r>
              <a:rPr lang="ru-RU" dirty="0"/>
              <a:t>-  енот</a:t>
            </a:r>
          </a:p>
          <a:p>
            <a:r>
              <a:rPr lang="ru-RU" u="sng" dirty="0">
                <a:hlinkClick r:id="rId10"/>
              </a:rPr>
              <a:t>http://puzzle-stroika.ru/wp-content/uploads/2011/03/%</a:t>
            </a:r>
            <a:r>
              <a:rPr lang="ru-RU" u="sng" dirty="0">
                <a:solidFill>
                  <a:schemeClr val="tx1"/>
                </a:solidFill>
                <a:hlinkClick r:id="rId10"/>
              </a:rPr>
              <a:t>D0%95%D0%BD%D0%BE%D1%82.jpg</a:t>
            </a:r>
            <a:r>
              <a:rPr lang="ru-RU" dirty="0">
                <a:solidFill>
                  <a:schemeClr val="tx1"/>
                </a:solidFill>
              </a:rPr>
              <a:t> – енот у воды</a:t>
            </a:r>
            <a:r>
              <a:rPr lang="ru-RU" dirty="0"/>
              <a:t> </a:t>
            </a:r>
          </a:p>
          <a:p>
            <a:r>
              <a:rPr lang="ru-RU" u="sng" dirty="0">
                <a:hlinkClick r:id="rId11"/>
              </a:rPr>
              <a:t>http://childrenstorytales.com/wp-content/uploads/2011/02/wormgrunt_mole_800.jpg  -</a:t>
            </a:r>
            <a:r>
              <a:rPr lang="ru-RU" dirty="0"/>
              <a:t> крот</a:t>
            </a:r>
            <a:r>
              <a:rPr lang="ru-RU" u="sng" dirty="0">
                <a:hlinkClick r:id="rId11"/>
              </a:rPr>
              <a:t> </a:t>
            </a:r>
            <a:endParaRPr lang="ru-RU" u="sng" dirty="0"/>
          </a:p>
          <a:p>
            <a:r>
              <a:rPr lang="ru-RU" u="sng" dirty="0">
                <a:hlinkClick r:id="rId12"/>
              </a:rPr>
              <a:t>https://eee.fm/artist/2644918-peredacha_pole_chudes/</a:t>
            </a:r>
            <a:r>
              <a:rPr lang="ru-RU" u="sng" dirty="0"/>
              <a:t> </a:t>
            </a:r>
            <a:r>
              <a:rPr lang="ru-RU" dirty="0"/>
              <a:t>- мелодия, заставка  к передаче «Поле чудес»</a:t>
            </a:r>
          </a:p>
          <a:p>
            <a:pPr algn="ctr"/>
            <a:r>
              <a:rPr lang="ru-RU" dirty="0"/>
              <a:t>Литература </a:t>
            </a:r>
          </a:p>
          <a:p>
            <a:r>
              <a:rPr lang="ru-RU" dirty="0"/>
              <a:t>Энциклопедия животных. - М.: Изд. </a:t>
            </a:r>
            <a:r>
              <a:rPr lang="ru-RU" dirty="0" err="1"/>
              <a:t>Эксмо</a:t>
            </a:r>
            <a:r>
              <a:rPr lang="ru-RU" dirty="0"/>
              <a:t>, 2004.</a:t>
            </a:r>
            <a:r>
              <a:rPr lang="ru-RU" u="sng" dirty="0">
                <a:hlinkClick r:id="rId11"/>
              </a:rPr>
              <a:t> </a:t>
            </a:r>
          </a:p>
          <a:p>
            <a:r>
              <a:rPr lang="ru-RU" dirty="0"/>
              <a:t>Автор игры: Головина Елена Анатольевна, </a:t>
            </a:r>
            <a:endParaRPr lang="ru-RU" u="sng" dirty="0">
              <a:hlinkClick r:id="rId11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14284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А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4284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К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5286380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У</a:t>
            </a: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2428860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Щ</a:t>
            </a: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1857356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Г</a:t>
            </a: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714348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Б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1285852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В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2428860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Д</a:t>
            </a: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300036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Е</a:t>
            </a: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3571868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Ё</a:t>
            </a: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4143372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Ж</a:t>
            </a: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4714876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З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5286380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И</a:t>
            </a: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585788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Й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714348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/>
              <a:t>Л</a:t>
            </a: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1285852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М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1857356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Н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2428860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О</a:t>
            </a: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300036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П</a:t>
            </a:r>
          </a:p>
        </p:txBody>
      </p:sp>
      <p:sp>
        <p:nvSpPr>
          <p:cNvPr id="10289" name="Rectangle 49"/>
          <p:cNvSpPr>
            <a:spLocks noChangeArrowheads="1"/>
          </p:cNvSpPr>
          <p:nvPr/>
        </p:nvSpPr>
        <p:spPr bwMode="auto">
          <a:xfrm>
            <a:off x="3571868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Р</a:t>
            </a:r>
          </a:p>
        </p:txBody>
      </p:sp>
      <p:sp>
        <p:nvSpPr>
          <p:cNvPr id="10290" name="Rectangle 50"/>
          <p:cNvSpPr>
            <a:spLocks noChangeArrowheads="1"/>
          </p:cNvSpPr>
          <p:nvPr/>
        </p:nvSpPr>
        <p:spPr bwMode="auto">
          <a:xfrm>
            <a:off x="4143372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С</a:t>
            </a:r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4714876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Т</a:t>
            </a: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585788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Ф</a:t>
            </a:r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14284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Х</a:t>
            </a: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714348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Ц</a:t>
            </a: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1285852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Ч</a:t>
            </a:r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1857356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Ш</a:t>
            </a:r>
          </a:p>
        </p:txBody>
      </p:sp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300036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Ъ</a:t>
            </a:r>
          </a:p>
        </p:txBody>
      </p:sp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3571868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Ы</a:t>
            </a:r>
          </a:p>
        </p:txBody>
      </p:sp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4143372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Ь</a:t>
            </a:r>
          </a:p>
        </p:txBody>
      </p:sp>
      <p:sp>
        <p:nvSpPr>
          <p:cNvPr id="10300" name="Rectangle 60"/>
          <p:cNvSpPr>
            <a:spLocks noChangeArrowheads="1"/>
          </p:cNvSpPr>
          <p:nvPr/>
        </p:nvSpPr>
        <p:spPr bwMode="auto">
          <a:xfrm>
            <a:off x="4714876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Э</a:t>
            </a:r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5286380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Ю</a:t>
            </a:r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585788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Я</a:t>
            </a:r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4857752" y="571480"/>
          <a:ext cx="381001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</a:t>
                      </a:r>
                      <a:endParaRPr lang="ru-RU" dirty="0">
                        <a:ln w="1905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Т</a:t>
                      </a:r>
                      <a:endParaRPr lang="ru-RU" dirty="0">
                        <a:ln w="1905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" name="Прямоугольник 69"/>
          <p:cNvSpPr/>
          <p:nvPr/>
        </p:nvSpPr>
        <p:spPr>
          <a:xfrm>
            <a:off x="4857752" y="571480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786710" y="571480"/>
            <a:ext cx="985838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857884" y="571480"/>
            <a:ext cx="985838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858016" y="571480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57158" y="142852"/>
            <a:ext cx="928694" cy="6429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1 ТУР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57224" y="2000240"/>
            <a:ext cx="7643866" cy="235745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27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Животное, которое за одну ночь может прорыть туннель длиной 76 метров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9" name="Стрелка вправо с вырезом 48">
            <a:hlinkClick r:id="rId8" action="ppaction://hlinksldjump"/>
          </p:cNvPr>
          <p:cNvSpPr/>
          <p:nvPr/>
        </p:nvSpPr>
        <p:spPr>
          <a:xfrm>
            <a:off x="8143900" y="6215082"/>
            <a:ext cx="835532" cy="41319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0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0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0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0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0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0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0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7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0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0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9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0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0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0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0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0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У_тебя_здорово_получилось_Те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6"/>
                  </p:tgtEl>
                </p:cond>
              </p:nextCondLst>
            </p:seq>
          </p:childTnLst>
        </p:cTn>
      </p:par>
    </p:tnLst>
    <p:bldLst>
      <p:bldP spid="70" grpId="0" animBg="1"/>
      <p:bldP spid="46" grpId="1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krot_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4788"/>
            <a:ext cx="9144000" cy="6351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J:\крот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857232"/>
            <a:ext cx="8045768" cy="5584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14284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А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4284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К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5286380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У</a:t>
            </a: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2428860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Щ</a:t>
            </a: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1857356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Г</a:t>
            </a: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714348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Б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1285852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В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2428860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Д</a:t>
            </a: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300036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Е</a:t>
            </a: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3571868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Ё</a:t>
            </a: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4143372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Ж</a:t>
            </a: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4714876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З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5286380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И</a:t>
            </a: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585788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Й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714348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/>
              <a:t>Л</a:t>
            </a: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1285852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М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1857356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Н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2428860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О</a:t>
            </a: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300036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П</a:t>
            </a:r>
          </a:p>
        </p:txBody>
      </p:sp>
      <p:sp>
        <p:nvSpPr>
          <p:cNvPr id="10289" name="Rectangle 49"/>
          <p:cNvSpPr>
            <a:spLocks noChangeArrowheads="1"/>
          </p:cNvSpPr>
          <p:nvPr/>
        </p:nvSpPr>
        <p:spPr bwMode="auto">
          <a:xfrm>
            <a:off x="3571868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Р</a:t>
            </a:r>
          </a:p>
        </p:txBody>
      </p:sp>
      <p:sp>
        <p:nvSpPr>
          <p:cNvPr id="10290" name="Rectangle 50"/>
          <p:cNvSpPr>
            <a:spLocks noChangeArrowheads="1"/>
          </p:cNvSpPr>
          <p:nvPr/>
        </p:nvSpPr>
        <p:spPr bwMode="auto">
          <a:xfrm>
            <a:off x="4143372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С</a:t>
            </a:r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4714876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Т</a:t>
            </a: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585788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Ф</a:t>
            </a:r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14284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Х</a:t>
            </a: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714348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Ц</a:t>
            </a: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1285852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Ч</a:t>
            </a:r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1857356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Ш</a:t>
            </a:r>
          </a:p>
        </p:txBody>
      </p:sp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300036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Ъ</a:t>
            </a:r>
          </a:p>
        </p:txBody>
      </p:sp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3571868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Ы</a:t>
            </a:r>
          </a:p>
        </p:txBody>
      </p:sp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4143372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Ь</a:t>
            </a:r>
          </a:p>
        </p:txBody>
      </p:sp>
      <p:sp>
        <p:nvSpPr>
          <p:cNvPr id="10300" name="Rectangle 60"/>
          <p:cNvSpPr>
            <a:spLocks noChangeArrowheads="1"/>
          </p:cNvSpPr>
          <p:nvPr/>
        </p:nvSpPr>
        <p:spPr bwMode="auto">
          <a:xfrm>
            <a:off x="4714876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Э</a:t>
            </a:r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5286380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Ю</a:t>
            </a:r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585788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Я</a:t>
            </a:r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4857752" y="571480"/>
          <a:ext cx="381001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Б</a:t>
                      </a:r>
                      <a:endParaRPr lang="ru-RU" dirty="0">
                        <a:ln w="1905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</a:t>
                      </a:r>
                      <a:endParaRPr lang="ru-RU" dirty="0">
                        <a:ln w="1905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" name="Прямоугольник 69"/>
          <p:cNvSpPr/>
          <p:nvPr/>
        </p:nvSpPr>
        <p:spPr>
          <a:xfrm>
            <a:off x="4857752" y="571480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715272" y="571480"/>
            <a:ext cx="985838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857884" y="571480"/>
            <a:ext cx="985838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786578" y="571480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57158" y="214290"/>
            <a:ext cx="928694" cy="65246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2 ТУР</a:t>
            </a:r>
          </a:p>
        </p:txBody>
      </p:sp>
      <p:sp>
        <p:nvSpPr>
          <p:cNvPr id="41" name="Стрелка вправо с вырезом 40">
            <a:hlinkClick r:id="rId8" action="ppaction://hlinksldjump"/>
          </p:cNvPr>
          <p:cNvSpPr/>
          <p:nvPr/>
        </p:nvSpPr>
        <p:spPr>
          <a:xfrm>
            <a:off x="8072462" y="6143644"/>
            <a:ext cx="857256" cy="484632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71472" y="1857364"/>
            <a:ext cx="8143932" cy="278608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/>
              <a:t>  </a:t>
            </a:r>
            <a:r>
              <a:rPr lang="ru-RU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Comic Sans MS" pitchFamily="66" charset="0"/>
              </a:rPr>
              <a:t>Грызун</a:t>
            </a:r>
            <a:r>
              <a:rPr lang="ru-RU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довольно крупный, его вес может достигать до 32 килограмм. Животные умные, их называют «хранителями рек»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орош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0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0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0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0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0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2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0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0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0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0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0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8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0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0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0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10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1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43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2"/>
                  </p:tgtEl>
                </p:cond>
              </p:nextCondLst>
            </p:seq>
          </p:childTnLst>
        </p:cTn>
      </p:par>
    </p:tnLst>
    <p:bldLst>
      <p:bldP spid="70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бр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9071" y="1214422"/>
            <a:ext cx="7670185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14284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А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4284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К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5286380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У</a:t>
            </a: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2428860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Щ</a:t>
            </a: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1857356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Г</a:t>
            </a: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714348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Б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1285852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В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2428860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Д</a:t>
            </a: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300036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Е</a:t>
            </a: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3571868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Ё</a:t>
            </a: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4143372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Ж</a:t>
            </a: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4714876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З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5286380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И</a:t>
            </a: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585788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Й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714348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Л</a:t>
            </a: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1285852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М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1857356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Н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2428860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О</a:t>
            </a: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300036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П</a:t>
            </a:r>
          </a:p>
        </p:txBody>
      </p:sp>
      <p:sp>
        <p:nvSpPr>
          <p:cNvPr id="10289" name="Rectangle 49"/>
          <p:cNvSpPr>
            <a:spLocks noChangeArrowheads="1"/>
          </p:cNvSpPr>
          <p:nvPr/>
        </p:nvSpPr>
        <p:spPr bwMode="auto">
          <a:xfrm>
            <a:off x="3571868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Р</a:t>
            </a:r>
          </a:p>
        </p:txBody>
      </p:sp>
      <p:sp>
        <p:nvSpPr>
          <p:cNvPr id="10290" name="Rectangle 50"/>
          <p:cNvSpPr>
            <a:spLocks noChangeArrowheads="1"/>
          </p:cNvSpPr>
          <p:nvPr/>
        </p:nvSpPr>
        <p:spPr bwMode="auto">
          <a:xfrm>
            <a:off x="4143372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С</a:t>
            </a:r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4714876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Т</a:t>
            </a: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585788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Ф</a:t>
            </a:r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14284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Х</a:t>
            </a: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714348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Ц</a:t>
            </a: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1285852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Ч</a:t>
            </a:r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1857356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Ш</a:t>
            </a:r>
          </a:p>
        </p:txBody>
      </p:sp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300036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Ъ</a:t>
            </a:r>
          </a:p>
        </p:txBody>
      </p:sp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3571868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Ы</a:t>
            </a:r>
          </a:p>
        </p:txBody>
      </p:sp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4143372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Ь</a:t>
            </a:r>
          </a:p>
        </p:txBody>
      </p:sp>
      <p:sp>
        <p:nvSpPr>
          <p:cNvPr id="10300" name="Rectangle 60"/>
          <p:cNvSpPr>
            <a:spLocks noChangeArrowheads="1"/>
          </p:cNvSpPr>
          <p:nvPr/>
        </p:nvSpPr>
        <p:spPr bwMode="auto">
          <a:xfrm>
            <a:off x="4714876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Э</a:t>
            </a:r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5286380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Ю</a:t>
            </a:r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585788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Я</a:t>
            </a:r>
          </a:p>
        </p:txBody>
      </p:sp>
      <p:sp>
        <p:nvSpPr>
          <p:cNvPr id="41" name="Овал 40"/>
          <p:cNvSpPr/>
          <p:nvPr/>
        </p:nvSpPr>
        <p:spPr>
          <a:xfrm>
            <a:off x="428596" y="142852"/>
            <a:ext cx="1000132" cy="6429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3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тур</a:t>
            </a: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2571736" y="500042"/>
          <a:ext cx="5080000" cy="109728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</a:t>
                      </a:r>
                      <a:endParaRPr lang="ru-RU" sz="6600" dirty="0">
                        <a:solidFill>
                          <a:srgbClr val="99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</a:t>
                      </a:r>
                      <a:endParaRPr lang="ru-RU" sz="6600" dirty="0">
                        <a:solidFill>
                          <a:srgbClr val="99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Ы</a:t>
                      </a:r>
                      <a:endParaRPr lang="ru-RU" sz="6600" dirty="0">
                        <a:solidFill>
                          <a:srgbClr val="99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</a:t>
                      </a:r>
                      <a:endParaRPr lang="ru-RU" sz="6600" dirty="0">
                        <a:ln w="1905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А</a:t>
                      </a:r>
                      <a:endParaRPr lang="ru-RU" dirty="0">
                        <a:solidFill>
                          <a:srgbClr val="99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2571736" y="500042"/>
            <a:ext cx="985838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643306" y="500042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643438" y="500042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643570" y="500042"/>
            <a:ext cx="985838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6715140" y="500042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28662" y="2000240"/>
            <a:ext cx="7643866" cy="235745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00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Животное, которое дольше всех может не пить</a:t>
            </a:r>
            <a:endParaRPr lang="ru-RU" sz="400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0" name="Стрелка вправо с вырезом 49">
            <a:hlinkClick r:id="rId7" action="ppaction://hlinksldjump"/>
          </p:cNvPr>
          <p:cNvSpPr/>
          <p:nvPr/>
        </p:nvSpPr>
        <p:spPr>
          <a:xfrm>
            <a:off x="8143900" y="6143644"/>
            <a:ext cx="785818" cy="341756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0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У_тебя_здорово_получилось_Те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0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0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2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0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0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5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0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2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0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0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9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0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0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0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0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2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0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6"/>
                  </p:tgtEl>
                </p:cond>
              </p:nextCondLst>
            </p:seq>
          </p:childTnLst>
        </p:cTn>
      </p:par>
    </p:tnLst>
    <p:bldLst>
      <p:bldP spid="47" grpId="0" animBg="1"/>
      <p:bldP spid="43" grpId="0" animBg="1"/>
      <p:bldP spid="48" grpId="0" animBg="1"/>
      <p:bldP spid="46" grpId="0" animBg="1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14348" y="0"/>
            <a:ext cx="7779148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14284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А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4284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К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5286380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У</a:t>
            </a: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2428860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Щ</a:t>
            </a: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1857356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Г</a:t>
            </a: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714348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Б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1285852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В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2428860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Д</a:t>
            </a: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300036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Е</a:t>
            </a: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3571868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Ё</a:t>
            </a: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4143372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Ж</a:t>
            </a: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4714876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З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5286380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И</a:t>
            </a: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5857884" y="4857760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Й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714348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Л</a:t>
            </a: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1285852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М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1857356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Н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2428860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О</a:t>
            </a: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300036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П</a:t>
            </a:r>
          </a:p>
        </p:txBody>
      </p:sp>
      <p:sp>
        <p:nvSpPr>
          <p:cNvPr id="10289" name="Rectangle 49"/>
          <p:cNvSpPr>
            <a:spLocks noChangeArrowheads="1"/>
          </p:cNvSpPr>
          <p:nvPr/>
        </p:nvSpPr>
        <p:spPr bwMode="auto">
          <a:xfrm>
            <a:off x="3571868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Р</a:t>
            </a:r>
          </a:p>
        </p:txBody>
      </p:sp>
      <p:sp>
        <p:nvSpPr>
          <p:cNvPr id="10290" name="Rectangle 50"/>
          <p:cNvSpPr>
            <a:spLocks noChangeArrowheads="1"/>
          </p:cNvSpPr>
          <p:nvPr/>
        </p:nvSpPr>
        <p:spPr bwMode="auto">
          <a:xfrm>
            <a:off x="4143372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С</a:t>
            </a:r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4714876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Т</a:t>
            </a: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5857884" y="5500702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Ф</a:t>
            </a:r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14284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Х</a:t>
            </a: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714348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Ц</a:t>
            </a: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1285852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Ч</a:t>
            </a:r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1857356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Ш</a:t>
            </a:r>
          </a:p>
        </p:txBody>
      </p:sp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300036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Ъ</a:t>
            </a:r>
          </a:p>
        </p:txBody>
      </p:sp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3571868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Ы</a:t>
            </a:r>
          </a:p>
        </p:txBody>
      </p:sp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4143372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Ь</a:t>
            </a:r>
          </a:p>
        </p:txBody>
      </p:sp>
      <p:sp>
        <p:nvSpPr>
          <p:cNvPr id="10300" name="Rectangle 60"/>
          <p:cNvSpPr>
            <a:spLocks noChangeArrowheads="1"/>
          </p:cNvSpPr>
          <p:nvPr/>
        </p:nvSpPr>
        <p:spPr bwMode="auto">
          <a:xfrm>
            <a:off x="4714876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Э</a:t>
            </a:r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5286380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Ю</a:t>
            </a:r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5857884" y="6072206"/>
            <a:ext cx="533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dirty="0"/>
              <a:t>Я</a:t>
            </a:r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2500298" y="571480"/>
          <a:ext cx="642942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Л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Б</a:t>
                      </a:r>
                      <a:endParaRPr lang="ru-RU" dirty="0">
                        <a:ln w="1905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</a:t>
                      </a:r>
                      <a:endParaRPr lang="ru-RU" dirty="0">
                        <a:ln w="1905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cap="none" spc="0" dirty="0">
                          <a:ln w="1905">
                            <a:solidFill>
                              <a:sysClr val="windowText" lastClr="000000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</a:t>
                      </a:r>
                      <a:endParaRPr lang="ru-RU" dirty="0">
                        <a:ln w="1905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" name="Прямоугольник 69"/>
          <p:cNvSpPr/>
          <p:nvPr/>
        </p:nvSpPr>
        <p:spPr>
          <a:xfrm>
            <a:off x="5214942" y="571480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01024" y="571480"/>
            <a:ext cx="985838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143636" y="571480"/>
            <a:ext cx="985838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143768" y="571480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85720" y="214290"/>
            <a:ext cx="2000264" cy="12858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Игра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со зрителями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428992" y="571480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357686" y="571480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500298" y="571480"/>
            <a:ext cx="928694" cy="107157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 extrusionH="76200" contourW="12700" prstMaterial="matte">
            <a:bevelT w="177800" h="628650" prst="angle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14348" y="2000240"/>
            <a:ext cx="7786742" cy="264320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Самая маленькая и единственная птица в мире, способная летать не только вперед, но и назад,   а также вбок и хвостом вперед</a:t>
            </a:r>
          </a:p>
        </p:txBody>
      </p:sp>
      <p:sp>
        <p:nvSpPr>
          <p:cNvPr id="51" name="Стрелка вправо с вырезом 50">
            <a:hlinkClick r:id="rId8" action="ppaction://hlinksldjump"/>
          </p:cNvPr>
          <p:cNvSpPr/>
          <p:nvPr/>
        </p:nvSpPr>
        <p:spPr>
          <a:xfrm>
            <a:off x="8165592" y="6286520"/>
            <a:ext cx="692688" cy="341756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У_тебя_здорово_получилось_Те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0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0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0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0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0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0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0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0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5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6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0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0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7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0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_это_не_правиль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0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0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0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т, нет, н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1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0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CEF"/>
                                      </p:to>
                                    </p:animClr>
                                    <p:set>
                                      <p:cBhvr>
                                        <p:cTn id="252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_неверный_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2"/>
                  </p:tgtEl>
                </p:cond>
              </p:nextCondLst>
            </p:seq>
          </p:childTnLst>
        </p:cTn>
      </p:par>
    </p:tnLst>
    <p:bldLst>
      <p:bldP spid="70" grpId="0" animBg="1"/>
      <p:bldP spid="46" grpId="0" animBg="1"/>
      <p:bldP spid="47" grpId="0" animBg="1"/>
      <p:bldP spid="48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колибри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000108"/>
            <a:ext cx="820166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Тема49</Template>
  <TotalTime>501</TotalTime>
  <Words>534</Words>
  <Application>Microsoft Office PowerPoint</Application>
  <PresentationFormat>Экран (4:3)</PresentationFormat>
  <Paragraphs>260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Comic Sans MS</vt:lpstr>
      <vt:lpstr>Times New Roman</vt:lpstr>
      <vt:lpstr>Тема17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 чудес в мире животных</dc:title>
  <dc:creator>Головина Елена</dc:creator>
  <cp:lastModifiedBy>Danila</cp:lastModifiedBy>
  <cp:revision>63</cp:revision>
  <dcterms:created xsi:type="dcterms:W3CDTF">2015-02-04T15:45:28Z</dcterms:created>
  <dcterms:modified xsi:type="dcterms:W3CDTF">2020-05-29T09:59:10Z</dcterms:modified>
</cp:coreProperties>
</file>